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320" r:id="rId4"/>
    <p:sldId id="322" r:id="rId5"/>
    <p:sldId id="262" r:id="rId6"/>
    <p:sldId id="323" r:id="rId7"/>
    <p:sldId id="324" r:id="rId8"/>
    <p:sldId id="266" r:id="rId9"/>
    <p:sldId id="328" r:id="rId10"/>
    <p:sldId id="273" r:id="rId11"/>
    <p:sldId id="334" r:id="rId12"/>
    <p:sldId id="335" r:id="rId13"/>
    <p:sldId id="336" r:id="rId14"/>
    <p:sldId id="337" r:id="rId15"/>
    <p:sldId id="339" r:id="rId16"/>
    <p:sldId id="338" r:id="rId17"/>
    <p:sldId id="340" r:id="rId18"/>
    <p:sldId id="349" r:id="rId19"/>
    <p:sldId id="352" r:id="rId20"/>
    <p:sldId id="353" r:id="rId21"/>
    <p:sldId id="345" r:id="rId22"/>
    <p:sldId id="354" r:id="rId23"/>
    <p:sldId id="355" r:id="rId24"/>
    <p:sldId id="356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88"/>
    <a:srgbClr val="8A3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862"/>
    </p:cViewPr>
  </p:sorterViewPr>
  <p:notesViewPr>
    <p:cSldViewPr snapToGrid="0">
      <p:cViewPr varScale="1">
        <p:scale>
          <a:sx n="55" d="100"/>
          <a:sy n="55" d="100"/>
        </p:scale>
        <p:origin x="277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CF8D-0EE5-47CD-A429-2CEE492BF515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20878-70BF-47EF-BF75-D8DEE6F8C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6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558B-A90D-4C1C-8E95-F4CC8EA46992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CBEF-AA12-44EA-A197-546DE7296F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6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4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52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" y="993912"/>
            <a:ext cx="4581798" cy="5864087"/>
          </a:xfrm>
          <a:custGeom>
            <a:avLst/>
            <a:gdLst>
              <a:gd name="connsiteX0" fmla="*/ 974209 w 4581798"/>
              <a:gd name="connsiteY0" fmla="*/ 0 h 5864087"/>
              <a:gd name="connsiteX1" fmla="*/ 4581798 w 4581798"/>
              <a:gd name="connsiteY1" fmla="*/ 0 h 5864087"/>
              <a:gd name="connsiteX2" fmla="*/ 3525125 w 4581798"/>
              <a:gd name="connsiteY2" fmla="*/ 5864087 h 5864087"/>
              <a:gd name="connsiteX3" fmla="*/ 0 w 4581798"/>
              <a:gd name="connsiteY3" fmla="*/ 5864087 h 5864087"/>
              <a:gd name="connsiteX4" fmla="*/ 0 w 4581798"/>
              <a:gd name="connsiteY4" fmla="*/ 5406446 h 586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1798" h="5864087">
                <a:moveTo>
                  <a:pt x="974209" y="0"/>
                </a:moveTo>
                <a:lnTo>
                  <a:pt x="4581798" y="0"/>
                </a:lnTo>
                <a:lnTo>
                  <a:pt x="3525125" y="5864087"/>
                </a:lnTo>
                <a:lnTo>
                  <a:pt x="0" y="5864087"/>
                </a:lnTo>
                <a:lnTo>
                  <a:pt x="0" y="5406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20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147043" y="0"/>
            <a:ext cx="4044957" cy="3429000"/>
          </a:xfrm>
          <a:custGeom>
            <a:avLst/>
            <a:gdLst>
              <a:gd name="connsiteX0" fmla="*/ 617885 w 4044957"/>
              <a:gd name="connsiteY0" fmla="*/ 0 h 3429000"/>
              <a:gd name="connsiteX1" fmla="*/ 4044957 w 4044957"/>
              <a:gd name="connsiteY1" fmla="*/ 0 h 3429000"/>
              <a:gd name="connsiteX2" fmla="*/ 3427072 w 4044957"/>
              <a:gd name="connsiteY2" fmla="*/ 3429000 h 3429000"/>
              <a:gd name="connsiteX3" fmla="*/ 0 w 404495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957" h="3429000">
                <a:moveTo>
                  <a:pt x="617885" y="0"/>
                </a:moveTo>
                <a:lnTo>
                  <a:pt x="4044957" y="0"/>
                </a:lnTo>
                <a:lnTo>
                  <a:pt x="3427072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484988" y="3619500"/>
            <a:ext cx="5707012" cy="3429000"/>
          </a:xfrm>
          <a:custGeom>
            <a:avLst/>
            <a:gdLst>
              <a:gd name="connsiteX0" fmla="*/ 617885 w 5707012"/>
              <a:gd name="connsiteY0" fmla="*/ 0 h 3429000"/>
              <a:gd name="connsiteX1" fmla="*/ 5707012 w 5707012"/>
              <a:gd name="connsiteY1" fmla="*/ 0 h 3429000"/>
              <a:gd name="connsiteX2" fmla="*/ 5089127 w 5707012"/>
              <a:gd name="connsiteY2" fmla="*/ 3429000 h 3429000"/>
              <a:gd name="connsiteX3" fmla="*/ 0 w 570701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012" h="3429000">
                <a:moveTo>
                  <a:pt x="617885" y="0"/>
                </a:moveTo>
                <a:lnTo>
                  <a:pt x="5707012" y="0"/>
                </a:lnTo>
                <a:lnTo>
                  <a:pt x="50891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5318980" y="1172816"/>
            <a:ext cx="1997036" cy="3259074"/>
          </a:xfrm>
          <a:custGeom>
            <a:avLst/>
            <a:gdLst>
              <a:gd name="connsiteX0" fmla="*/ 585548 w 1997036"/>
              <a:gd name="connsiteY0" fmla="*/ 0 h 3259074"/>
              <a:gd name="connsiteX1" fmla="*/ 1997036 w 1997036"/>
              <a:gd name="connsiteY1" fmla="*/ 0 h 3259074"/>
              <a:gd name="connsiteX2" fmla="*/ 1409770 w 1997036"/>
              <a:gd name="connsiteY2" fmla="*/ 3259074 h 3259074"/>
              <a:gd name="connsiteX3" fmla="*/ 0 w 1997036"/>
              <a:gd name="connsiteY3" fmla="*/ 3259074 h 3259074"/>
              <a:gd name="connsiteX4" fmla="*/ 0 w 1997036"/>
              <a:gd name="connsiteY4" fmla="*/ 3249542 h 32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7036" h="3259074">
                <a:moveTo>
                  <a:pt x="585548" y="0"/>
                </a:moveTo>
                <a:lnTo>
                  <a:pt x="1997036" y="0"/>
                </a:lnTo>
                <a:lnTo>
                  <a:pt x="1409770" y="3259074"/>
                </a:lnTo>
                <a:lnTo>
                  <a:pt x="0" y="3259074"/>
                </a:lnTo>
                <a:lnTo>
                  <a:pt x="0" y="32495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66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4641" cy="6858000"/>
          </a:xfrm>
          <a:custGeom>
            <a:avLst/>
            <a:gdLst>
              <a:gd name="connsiteX0" fmla="*/ 0 w 6064641"/>
              <a:gd name="connsiteY0" fmla="*/ 0 h 6858000"/>
              <a:gd name="connsiteX1" fmla="*/ 6064641 w 6064641"/>
              <a:gd name="connsiteY1" fmla="*/ 0 h 6858000"/>
              <a:gd name="connsiteX2" fmla="*/ 4828871 w 6064641"/>
              <a:gd name="connsiteY2" fmla="*/ 6858000 h 6858000"/>
              <a:gd name="connsiteX3" fmla="*/ 0 w 606464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4641" h="6858000">
                <a:moveTo>
                  <a:pt x="0" y="0"/>
                </a:moveTo>
                <a:lnTo>
                  <a:pt x="6064641" y="0"/>
                </a:lnTo>
                <a:lnTo>
                  <a:pt x="482887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746493" y="1104900"/>
            <a:ext cx="2389535" cy="3429000"/>
          </a:xfrm>
          <a:custGeom>
            <a:avLst/>
            <a:gdLst>
              <a:gd name="connsiteX0" fmla="*/ 617885 w 2389535"/>
              <a:gd name="connsiteY0" fmla="*/ 0 h 3429000"/>
              <a:gd name="connsiteX1" fmla="*/ 2389535 w 2389535"/>
              <a:gd name="connsiteY1" fmla="*/ 0 h 3429000"/>
              <a:gd name="connsiteX2" fmla="*/ 1771650 w 2389535"/>
              <a:gd name="connsiteY2" fmla="*/ 3429000 h 3429000"/>
              <a:gd name="connsiteX3" fmla="*/ 0 w 238953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535" h="3429000">
                <a:moveTo>
                  <a:pt x="617885" y="0"/>
                </a:moveTo>
                <a:lnTo>
                  <a:pt x="2389535" y="0"/>
                </a:lnTo>
                <a:lnTo>
                  <a:pt x="177165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797941" y="1104900"/>
            <a:ext cx="2389535" cy="3429000"/>
          </a:xfrm>
          <a:custGeom>
            <a:avLst/>
            <a:gdLst>
              <a:gd name="connsiteX0" fmla="*/ 617885 w 2389535"/>
              <a:gd name="connsiteY0" fmla="*/ 0 h 3429000"/>
              <a:gd name="connsiteX1" fmla="*/ 2389535 w 2389535"/>
              <a:gd name="connsiteY1" fmla="*/ 0 h 3429000"/>
              <a:gd name="connsiteX2" fmla="*/ 1771650 w 2389535"/>
              <a:gd name="connsiteY2" fmla="*/ 3429000 h 3429000"/>
              <a:gd name="connsiteX3" fmla="*/ 0 w 238953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535" h="3429000">
                <a:moveTo>
                  <a:pt x="617885" y="0"/>
                </a:moveTo>
                <a:lnTo>
                  <a:pt x="2389535" y="0"/>
                </a:lnTo>
                <a:lnTo>
                  <a:pt x="177165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1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7180" y="1104143"/>
            <a:ext cx="4780342" cy="4780342"/>
          </a:xfrm>
          <a:custGeom>
            <a:avLst/>
            <a:gdLst>
              <a:gd name="connsiteX0" fmla="*/ 0 w 4780342"/>
              <a:gd name="connsiteY0" fmla="*/ 0 h 4780342"/>
              <a:gd name="connsiteX1" fmla="*/ 4780342 w 4780342"/>
              <a:gd name="connsiteY1" fmla="*/ 0 h 4780342"/>
              <a:gd name="connsiteX2" fmla="*/ 4780342 w 4780342"/>
              <a:gd name="connsiteY2" fmla="*/ 4780342 h 4780342"/>
              <a:gd name="connsiteX3" fmla="*/ 0 w 4780342"/>
              <a:gd name="connsiteY3" fmla="*/ 4780342 h 478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2" h="4780342">
                <a:moveTo>
                  <a:pt x="0" y="0"/>
                </a:moveTo>
                <a:lnTo>
                  <a:pt x="4780342" y="0"/>
                </a:lnTo>
                <a:lnTo>
                  <a:pt x="4780342" y="4780342"/>
                </a:lnTo>
                <a:lnTo>
                  <a:pt x="0" y="47803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21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833241" y="612603"/>
            <a:ext cx="6358759" cy="5722883"/>
          </a:xfrm>
          <a:custGeom>
            <a:avLst/>
            <a:gdLst>
              <a:gd name="connsiteX0" fmla="*/ 0 w 6358759"/>
              <a:gd name="connsiteY0" fmla="*/ 0 h 5722883"/>
              <a:gd name="connsiteX1" fmla="*/ 6358759 w 6358759"/>
              <a:gd name="connsiteY1" fmla="*/ 0 h 5722883"/>
              <a:gd name="connsiteX2" fmla="*/ 6358759 w 6358759"/>
              <a:gd name="connsiteY2" fmla="*/ 5722883 h 5722883"/>
              <a:gd name="connsiteX3" fmla="*/ 0 w 6358759"/>
              <a:gd name="connsiteY3" fmla="*/ 5722883 h 572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8759" h="5722883">
                <a:moveTo>
                  <a:pt x="0" y="0"/>
                </a:moveTo>
                <a:lnTo>
                  <a:pt x="6358759" y="0"/>
                </a:lnTo>
                <a:lnTo>
                  <a:pt x="6358759" y="5722883"/>
                </a:lnTo>
                <a:lnTo>
                  <a:pt x="0" y="57228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98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8348" y="628650"/>
            <a:ext cx="3639227" cy="4610100"/>
          </a:xfrm>
          <a:custGeom>
            <a:avLst/>
            <a:gdLst>
              <a:gd name="connsiteX0" fmla="*/ 830712 w 3639227"/>
              <a:gd name="connsiteY0" fmla="*/ 0 h 4610100"/>
              <a:gd name="connsiteX1" fmla="*/ 3639227 w 3639227"/>
              <a:gd name="connsiteY1" fmla="*/ 0 h 4610100"/>
              <a:gd name="connsiteX2" fmla="*/ 2808515 w 3639227"/>
              <a:gd name="connsiteY2" fmla="*/ 4610100 h 4610100"/>
              <a:gd name="connsiteX3" fmla="*/ 0 w 3639227"/>
              <a:gd name="connsiteY3" fmla="*/ 461010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9227" h="4610100">
                <a:moveTo>
                  <a:pt x="830712" y="0"/>
                </a:moveTo>
                <a:lnTo>
                  <a:pt x="3639227" y="0"/>
                </a:lnTo>
                <a:lnTo>
                  <a:pt x="2808515" y="4610100"/>
                </a:lnTo>
                <a:lnTo>
                  <a:pt x="0" y="4610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615423" y="1781175"/>
            <a:ext cx="3639227" cy="4610100"/>
          </a:xfrm>
          <a:custGeom>
            <a:avLst/>
            <a:gdLst>
              <a:gd name="connsiteX0" fmla="*/ 830712 w 3639227"/>
              <a:gd name="connsiteY0" fmla="*/ 0 h 4610100"/>
              <a:gd name="connsiteX1" fmla="*/ 3639227 w 3639227"/>
              <a:gd name="connsiteY1" fmla="*/ 0 h 4610100"/>
              <a:gd name="connsiteX2" fmla="*/ 2808515 w 3639227"/>
              <a:gd name="connsiteY2" fmla="*/ 4610100 h 4610100"/>
              <a:gd name="connsiteX3" fmla="*/ 0 w 3639227"/>
              <a:gd name="connsiteY3" fmla="*/ 461010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9227" h="4610100">
                <a:moveTo>
                  <a:pt x="830712" y="0"/>
                </a:moveTo>
                <a:lnTo>
                  <a:pt x="3639227" y="0"/>
                </a:lnTo>
                <a:lnTo>
                  <a:pt x="2808515" y="4610100"/>
                </a:lnTo>
                <a:lnTo>
                  <a:pt x="0" y="4610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30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15007" y="515007"/>
            <a:ext cx="3689131" cy="5827986"/>
          </a:xfrm>
          <a:custGeom>
            <a:avLst/>
            <a:gdLst>
              <a:gd name="connsiteX0" fmla="*/ 0 w 3689131"/>
              <a:gd name="connsiteY0" fmla="*/ 0 h 5827986"/>
              <a:gd name="connsiteX1" fmla="*/ 3689131 w 3689131"/>
              <a:gd name="connsiteY1" fmla="*/ 0 h 5827986"/>
              <a:gd name="connsiteX2" fmla="*/ 3689131 w 3689131"/>
              <a:gd name="connsiteY2" fmla="*/ 5827986 h 5827986"/>
              <a:gd name="connsiteX3" fmla="*/ 0 w 3689131"/>
              <a:gd name="connsiteY3" fmla="*/ 5827986 h 582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9131" h="5827986">
                <a:moveTo>
                  <a:pt x="0" y="0"/>
                </a:moveTo>
                <a:lnTo>
                  <a:pt x="3689131" y="0"/>
                </a:lnTo>
                <a:lnTo>
                  <a:pt x="3689131" y="5827986"/>
                </a:lnTo>
                <a:lnTo>
                  <a:pt x="0" y="5827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60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19700" y="1371600"/>
            <a:ext cx="1619250" cy="19138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219700" y="3714750"/>
            <a:ext cx="1619250" cy="191387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315200" y="1371600"/>
            <a:ext cx="1619250" cy="191387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315200" y="3714750"/>
            <a:ext cx="1619250" cy="19138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410700" y="1371600"/>
            <a:ext cx="1619250" cy="191387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10700" y="3714750"/>
            <a:ext cx="1619250" cy="19138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6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9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56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3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1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6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3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5E4C9-8B01-4060-8F35-6CDC8FD05C4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976A8-67B4-45FE-907F-645767EF98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4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5" r:id="rId14"/>
    <p:sldLayoutId id="2147483689" r:id="rId15"/>
    <p:sldLayoutId id="2147483669" r:id="rId16"/>
    <p:sldLayoutId id="2147483672" r:id="rId17"/>
    <p:sldLayoutId id="2147483690" r:id="rId18"/>
    <p:sldLayoutId id="2147483682" r:id="rId19"/>
    <p:sldLayoutId id="214748369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Marcador de posición de imagen 3" descr="Imagen que contiene naturaleza, pintura, ciudad, calle&#10;&#10;Descripción generada automáticamente">
            <a:extLst>
              <a:ext uri="{FF2B5EF4-FFF2-40B4-BE49-F238E27FC236}">
                <a16:creationId xmlns:a16="http://schemas.microsoft.com/office/drawing/2014/main" id="{BDC77730-BDF0-4FDC-9536-993CB2A66A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 b="1382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4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7" y="325550"/>
            <a:ext cx="12185903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Generación</a:t>
            </a: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cuadros</a:t>
            </a: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impresionistas</a:t>
            </a: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mediante</a:t>
            </a: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5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Neuronales</a:t>
            </a: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2938479" y="3995035"/>
            <a:ext cx="630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Por Victor Manuel Domínguez Rivas</a:t>
            </a:r>
          </a:p>
        </p:txBody>
      </p:sp>
    </p:spTree>
    <p:extLst>
      <p:ext uri="{BB962C8B-B14F-4D97-AF65-F5344CB8AC3E}">
        <p14:creationId xmlns:p14="http://schemas.microsoft.com/office/powerpoint/2010/main" val="168795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283545" y="1401818"/>
            <a:ext cx="3755167" cy="44012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Modelo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del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año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Permite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el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cambio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dominios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ambos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sentidos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No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necesitamos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pares de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ejemplos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Compuesto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de 2 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Tres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métricas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para el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aprendizaje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Error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validez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Error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reconstrucción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Error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identidad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Poca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resolución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618" y="2817591"/>
            <a:ext cx="1454757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Cycle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GAN</a:t>
            </a:r>
          </a:p>
        </p:txBody>
      </p:sp>
      <p:pic>
        <p:nvPicPr>
          <p:cNvPr id="5" name="Marcador de posición de 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r="1661"/>
          <a:stretch/>
        </p:blipFill>
        <p:spPr>
          <a:xfrm>
            <a:off x="7551427" y="508975"/>
            <a:ext cx="3600000" cy="2835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Marcador de posición de imagen 4">
            <a:extLst>
              <a:ext uri="{FF2B5EF4-FFF2-40B4-BE49-F238E27FC236}">
                <a16:creationId xmlns:a16="http://schemas.microsoft.com/office/drawing/2014/main" id="{56001B49-8EFC-4498-B28A-C08A45A8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r="74"/>
          <a:stretch/>
        </p:blipFill>
        <p:spPr>
          <a:xfrm>
            <a:off x="7565628" y="3602421"/>
            <a:ext cx="3600000" cy="2746604"/>
          </a:xfrm>
          <a:custGeom>
            <a:avLst/>
            <a:gdLst>
              <a:gd name="connsiteX0" fmla="*/ 0 w 6358759"/>
              <a:gd name="connsiteY0" fmla="*/ 0 h 5722883"/>
              <a:gd name="connsiteX1" fmla="*/ 6358759 w 6358759"/>
              <a:gd name="connsiteY1" fmla="*/ 0 h 5722883"/>
              <a:gd name="connsiteX2" fmla="*/ 6358759 w 6358759"/>
              <a:gd name="connsiteY2" fmla="*/ 5722883 h 5722883"/>
              <a:gd name="connsiteX3" fmla="*/ 0 w 6358759"/>
              <a:gd name="connsiteY3" fmla="*/ 5722883 h 572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8759" h="5722883">
                <a:moveTo>
                  <a:pt x="0" y="0"/>
                </a:moveTo>
                <a:lnTo>
                  <a:pt x="6358759" y="0"/>
                </a:lnTo>
                <a:lnTo>
                  <a:pt x="6358759" y="5722883"/>
                </a:lnTo>
                <a:lnTo>
                  <a:pt x="0" y="5722883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03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405267" y="2421178"/>
            <a:ext cx="3755167" cy="2554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Red neuronal convolucional para súper resolución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Gran rendimiento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Aumento en un factor 4x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Implementación y pesos publicados en </a:t>
            </a:r>
            <a:r>
              <a:rPr lang="es-E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Github</a:t>
            </a:r>
            <a:endParaRPr lang="es-E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618" y="2817591"/>
            <a:ext cx="2347117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Enhance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Net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" r="4114"/>
          <a:stretch/>
        </p:blipFill>
        <p:spPr>
          <a:xfrm>
            <a:off x="7551427" y="508975"/>
            <a:ext cx="3600000" cy="2835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Marcador de posición de imagen 4">
            <a:extLst>
              <a:ext uri="{FF2B5EF4-FFF2-40B4-BE49-F238E27FC236}">
                <a16:creationId xmlns:a16="http://schemas.microsoft.com/office/drawing/2014/main" id="{56001B49-8EFC-4498-B28A-C08A45A82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" b="709"/>
          <a:stretch/>
        </p:blipFill>
        <p:spPr>
          <a:xfrm>
            <a:off x="7565628" y="3602421"/>
            <a:ext cx="3600000" cy="2746604"/>
          </a:xfrm>
          <a:custGeom>
            <a:avLst/>
            <a:gdLst>
              <a:gd name="connsiteX0" fmla="*/ 0 w 6358759"/>
              <a:gd name="connsiteY0" fmla="*/ 0 h 5722883"/>
              <a:gd name="connsiteX1" fmla="*/ 6358759 w 6358759"/>
              <a:gd name="connsiteY1" fmla="*/ 0 h 5722883"/>
              <a:gd name="connsiteX2" fmla="*/ 6358759 w 6358759"/>
              <a:gd name="connsiteY2" fmla="*/ 5722883 h 5722883"/>
              <a:gd name="connsiteX3" fmla="*/ 0 w 6358759"/>
              <a:gd name="connsiteY3" fmla="*/ 5722883 h 572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8759" h="5722883">
                <a:moveTo>
                  <a:pt x="0" y="0"/>
                </a:moveTo>
                <a:lnTo>
                  <a:pt x="6358759" y="0"/>
                </a:lnTo>
                <a:lnTo>
                  <a:pt x="6358759" y="5722883"/>
                </a:lnTo>
                <a:lnTo>
                  <a:pt x="0" y="5722883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14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564930" y="1997839"/>
            <a:ext cx="3755167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Datasets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 elaborados por los creadores del modelo CycleGAN: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monet2photo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cezanne2photo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Vangogh2photo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Estructura en cuatro carpetas</a:t>
            </a:r>
            <a:endParaRPr lang="en-US" sz="2000" dirty="0">
              <a:latin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618" y="2817591"/>
            <a:ext cx="246971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Datsets</a:t>
            </a:r>
            <a:endParaRPr lang="en-US" sz="4800" b="1" dirty="0">
              <a:solidFill>
                <a:schemeClr val="bg1"/>
              </a:solidFill>
              <a:latin typeface="+mj-lt"/>
              <a:ea typeface="Questrial" charset="0"/>
              <a:cs typeface="Questrial" charset="0"/>
            </a:endParaRPr>
          </a:p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utilizados</a:t>
            </a:r>
            <a:endParaRPr lang="en-US" sz="4800" b="1" dirty="0">
              <a:solidFill>
                <a:schemeClr val="bg1"/>
              </a:solidFill>
              <a:latin typeface="+mj-lt"/>
              <a:ea typeface="Questrial" charset="0"/>
              <a:cs typeface="Questrial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4" t="1527" r="18554" b="-1527"/>
          <a:stretch/>
        </p:blipFill>
        <p:spPr>
          <a:xfrm>
            <a:off x="7762381" y="552288"/>
            <a:ext cx="3178092" cy="2835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Marcador de posición de imagen 4">
            <a:extLst>
              <a:ext uri="{FF2B5EF4-FFF2-40B4-BE49-F238E27FC236}">
                <a16:creationId xmlns:a16="http://schemas.microsoft.com/office/drawing/2014/main" id="{56001B49-8EFC-4498-B28A-C08A45A8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3" r="19111" b="2241"/>
          <a:stretch/>
        </p:blipFill>
        <p:spPr>
          <a:xfrm>
            <a:off x="7762382" y="3602420"/>
            <a:ext cx="3178092" cy="2773213"/>
          </a:xfrm>
          <a:custGeom>
            <a:avLst/>
            <a:gdLst>
              <a:gd name="connsiteX0" fmla="*/ 0 w 6358759"/>
              <a:gd name="connsiteY0" fmla="*/ 0 h 5722883"/>
              <a:gd name="connsiteX1" fmla="*/ 6358759 w 6358759"/>
              <a:gd name="connsiteY1" fmla="*/ 0 h 5722883"/>
              <a:gd name="connsiteX2" fmla="*/ 6358759 w 6358759"/>
              <a:gd name="connsiteY2" fmla="*/ 5722883 h 5722883"/>
              <a:gd name="connsiteX3" fmla="*/ 0 w 6358759"/>
              <a:gd name="connsiteY3" fmla="*/ 5722883 h 572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8759" h="5722883">
                <a:moveTo>
                  <a:pt x="0" y="0"/>
                </a:moveTo>
                <a:lnTo>
                  <a:pt x="6358759" y="0"/>
                </a:lnTo>
                <a:lnTo>
                  <a:pt x="6358759" y="5722883"/>
                </a:lnTo>
                <a:lnTo>
                  <a:pt x="0" y="5722883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06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993394" y="2325146"/>
            <a:ext cx="3755167" cy="2554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TensorFlow y </a:t>
            </a:r>
            <a:r>
              <a:rPr lang="es-E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TensorBoard</a:t>
            </a:r>
            <a:endParaRPr lang="es-E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Keras</a:t>
            </a:r>
            <a:endParaRPr lang="es-E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CUDA y </a:t>
            </a:r>
            <a:r>
              <a:rPr lang="es-E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cuDNN</a:t>
            </a:r>
            <a:endParaRPr lang="es-E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Google Cloud </a:t>
            </a:r>
            <a:r>
              <a:rPr lang="es-E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Platform</a:t>
            </a:r>
            <a:endParaRPr lang="es-E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Git</a:t>
            </a:r>
          </a:p>
          <a:p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113" y="2842758"/>
            <a:ext cx="326243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Implementación:</a:t>
            </a:r>
          </a:p>
          <a:p>
            <a:r>
              <a:rPr lang="en-US" sz="36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tecnologías</a:t>
            </a:r>
            <a:endParaRPr lang="en-US" sz="3600" b="1" dirty="0">
              <a:solidFill>
                <a:schemeClr val="bg1"/>
              </a:solidFill>
              <a:latin typeface="+mj-lt"/>
              <a:ea typeface="Questrial" charset="0"/>
              <a:cs typeface="Questrial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-1439" r="34043" b="1439"/>
          <a:stretch/>
        </p:blipFill>
        <p:spPr>
          <a:xfrm>
            <a:off x="8198607" y="593106"/>
            <a:ext cx="3344643" cy="2835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Marcador de posición de imagen 4">
            <a:extLst>
              <a:ext uri="{FF2B5EF4-FFF2-40B4-BE49-F238E27FC236}">
                <a16:creationId xmlns:a16="http://schemas.microsoft.com/office/drawing/2014/main" id="{56001B49-8EFC-4498-B28A-C08A45A8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"/>
          <a:stretch/>
        </p:blipFill>
        <p:spPr>
          <a:xfrm>
            <a:off x="8198607" y="3602419"/>
            <a:ext cx="3344641" cy="2773213"/>
          </a:xfrm>
          <a:custGeom>
            <a:avLst/>
            <a:gdLst>
              <a:gd name="connsiteX0" fmla="*/ 0 w 6358759"/>
              <a:gd name="connsiteY0" fmla="*/ 0 h 5722883"/>
              <a:gd name="connsiteX1" fmla="*/ 6358759 w 6358759"/>
              <a:gd name="connsiteY1" fmla="*/ 0 h 5722883"/>
              <a:gd name="connsiteX2" fmla="*/ 6358759 w 6358759"/>
              <a:gd name="connsiteY2" fmla="*/ 5722883 h 5722883"/>
              <a:gd name="connsiteX3" fmla="*/ 0 w 6358759"/>
              <a:gd name="connsiteY3" fmla="*/ 5722883 h 572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8759" h="5722883">
                <a:moveTo>
                  <a:pt x="0" y="0"/>
                </a:moveTo>
                <a:lnTo>
                  <a:pt x="6358759" y="0"/>
                </a:lnTo>
                <a:lnTo>
                  <a:pt x="6358759" y="5722883"/>
                </a:lnTo>
                <a:lnTo>
                  <a:pt x="0" y="5722883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32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672545" y="1722829"/>
            <a:ext cx="4322163" cy="3477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Implementación CycleGAN: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Utilizable para entreno e inferencia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Parámetros del modelo configurables mediante archivos </a:t>
            </a:r>
            <a:r>
              <a:rPr lang="es-ES" sz="2000" dirty="0" err="1">
                <a:solidFill>
                  <a:schemeClr val="bg1"/>
                </a:solidFill>
                <a:latin typeface="Lato" panose="020F0502020204030203"/>
              </a:rPr>
              <a:t>json</a:t>
            </a:r>
            <a:endParaRPr lang="es-ES" sz="2000" dirty="0">
              <a:solidFill>
                <a:schemeClr val="bg1"/>
              </a:solidFill>
              <a:latin typeface="Lato" panose="020F0502020204030203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Descarga automática de </a:t>
            </a:r>
            <a:r>
              <a:rPr lang="es-ES" sz="2000" dirty="0" err="1">
                <a:solidFill>
                  <a:schemeClr val="bg1"/>
                </a:solidFill>
                <a:latin typeface="Lato" panose="020F0502020204030203"/>
              </a:rPr>
              <a:t>datsets</a:t>
            </a:r>
            <a:endParaRPr lang="es-ES" sz="2000" dirty="0">
              <a:solidFill>
                <a:schemeClr val="bg1"/>
              </a:solidFill>
              <a:latin typeface="Lato" panose="020F0502020204030203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Código eficiente: TensorFlow </a:t>
            </a:r>
            <a:r>
              <a:rPr lang="es-ES" sz="2000" dirty="0" err="1">
                <a:solidFill>
                  <a:schemeClr val="bg1"/>
                </a:solidFill>
                <a:latin typeface="Lato" panose="020F0502020204030203"/>
              </a:rPr>
              <a:t>datasets</a:t>
            </a: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, Python slots…</a:t>
            </a:r>
          </a:p>
          <a:p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113" y="2842758"/>
            <a:ext cx="326243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Implementación:</a:t>
            </a:r>
          </a:p>
          <a:p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Sistema principal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" b="30987"/>
          <a:stretch/>
        </p:blipFill>
        <p:spPr>
          <a:xfrm>
            <a:off x="8198606" y="593106"/>
            <a:ext cx="3420000" cy="28997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Marcador de posición de imagen 4">
            <a:extLst>
              <a:ext uri="{FF2B5EF4-FFF2-40B4-BE49-F238E27FC236}">
                <a16:creationId xmlns:a16="http://schemas.microsoft.com/office/drawing/2014/main" id="{56001B49-8EFC-4498-B28A-C08A45A8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" b="3906"/>
          <a:stretch/>
        </p:blipFill>
        <p:spPr>
          <a:xfrm>
            <a:off x="8198606" y="3615655"/>
            <a:ext cx="3420000" cy="2899789"/>
          </a:xfrm>
          <a:custGeom>
            <a:avLst/>
            <a:gdLst>
              <a:gd name="connsiteX0" fmla="*/ 0 w 6358759"/>
              <a:gd name="connsiteY0" fmla="*/ 0 h 5722883"/>
              <a:gd name="connsiteX1" fmla="*/ 6358759 w 6358759"/>
              <a:gd name="connsiteY1" fmla="*/ 0 h 5722883"/>
              <a:gd name="connsiteX2" fmla="*/ 6358759 w 6358759"/>
              <a:gd name="connsiteY2" fmla="*/ 5722883 h 5722883"/>
              <a:gd name="connsiteX3" fmla="*/ 0 w 6358759"/>
              <a:gd name="connsiteY3" fmla="*/ 5722883 h 572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8759" h="5722883">
                <a:moveTo>
                  <a:pt x="0" y="0"/>
                </a:moveTo>
                <a:lnTo>
                  <a:pt x="6358759" y="0"/>
                </a:lnTo>
                <a:lnTo>
                  <a:pt x="6358759" y="5722883"/>
                </a:lnTo>
                <a:lnTo>
                  <a:pt x="0" y="5722883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06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676841" y="2445773"/>
            <a:ext cx="4322163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Métricas y resultados del entreno en Tensorboard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Dependencias instalables mediante pip (requirements.txt)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Uso de </a:t>
            </a:r>
            <a:r>
              <a:rPr lang="es-ES" sz="2000" i="1" dirty="0" err="1">
                <a:solidFill>
                  <a:schemeClr val="bg1"/>
                </a:solidFill>
                <a:latin typeface="Lato" panose="020F0502020204030203"/>
              </a:rPr>
              <a:t>checkpoints</a:t>
            </a: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 para guardar el progreso del entrenamiento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113" y="2842758"/>
            <a:ext cx="3266728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Implementación:</a:t>
            </a:r>
          </a:p>
          <a:p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Sistema principal</a:t>
            </a:r>
          </a:p>
          <a:p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(continuación)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13011" b="34822"/>
          <a:stretch/>
        </p:blipFill>
        <p:spPr>
          <a:xfrm>
            <a:off x="8198606" y="593106"/>
            <a:ext cx="3420000" cy="28221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Marcador de posición de imagen 4">
            <a:extLst>
              <a:ext uri="{FF2B5EF4-FFF2-40B4-BE49-F238E27FC236}">
                <a16:creationId xmlns:a16="http://schemas.microsoft.com/office/drawing/2014/main" id="{56001B49-8EFC-4498-B28A-C08A45A8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r="42900"/>
          <a:stretch/>
        </p:blipFill>
        <p:spPr>
          <a:xfrm>
            <a:off x="8198606" y="3615655"/>
            <a:ext cx="3420000" cy="2822163"/>
          </a:xfrm>
          <a:custGeom>
            <a:avLst/>
            <a:gdLst>
              <a:gd name="connsiteX0" fmla="*/ 0 w 6358759"/>
              <a:gd name="connsiteY0" fmla="*/ 0 h 5722883"/>
              <a:gd name="connsiteX1" fmla="*/ 6358759 w 6358759"/>
              <a:gd name="connsiteY1" fmla="*/ 0 h 5722883"/>
              <a:gd name="connsiteX2" fmla="*/ 6358759 w 6358759"/>
              <a:gd name="connsiteY2" fmla="*/ 5722883 h 5722883"/>
              <a:gd name="connsiteX3" fmla="*/ 0 w 6358759"/>
              <a:gd name="connsiteY3" fmla="*/ 5722883 h 572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8759" h="5722883">
                <a:moveTo>
                  <a:pt x="0" y="0"/>
                </a:moveTo>
                <a:lnTo>
                  <a:pt x="6358759" y="0"/>
                </a:lnTo>
                <a:lnTo>
                  <a:pt x="6358759" y="5722883"/>
                </a:lnTo>
                <a:lnTo>
                  <a:pt x="0" y="5722883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09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4011691" y="1997838"/>
            <a:ext cx="3755167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Implementación original de EnhanceNet (TensorFlow 1) modificada: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Servicios disponibles mediante API REST (Flask)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Peticiones POST utilizando base64 para las imágenes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113" y="2828835"/>
            <a:ext cx="354565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Implementación:</a:t>
            </a:r>
          </a:p>
          <a:p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Sistema ampliador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7" b="113"/>
          <a:stretch/>
        </p:blipFill>
        <p:spPr>
          <a:xfrm>
            <a:off x="8064383" y="1815625"/>
            <a:ext cx="3600000" cy="3726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89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858400" y="2149653"/>
            <a:ext cx="5148117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De izquierda a derecha: Monet, Cézanne, Van Gogh</a:t>
            </a:r>
          </a:p>
          <a:p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De arriba abajo: cuadro, imagen generada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Conseguido gracias a las características de </a:t>
            </a:r>
            <a:r>
              <a:rPr lang="es-ES" sz="2000" dirty="0" err="1">
                <a:solidFill>
                  <a:schemeClr val="bg1"/>
                </a:solidFill>
                <a:latin typeface="Lato" panose="020F0502020204030203"/>
              </a:rPr>
              <a:t>Cycle</a:t>
            </a: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 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Es capaz de </a:t>
            </a:r>
            <a:r>
              <a:rPr lang="es-ES" sz="2000" i="1" dirty="0">
                <a:solidFill>
                  <a:schemeClr val="bg1"/>
                </a:solidFill>
                <a:latin typeface="Lato" panose="020F0502020204030203"/>
              </a:rPr>
              <a:t>deshacer </a:t>
            </a: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la paleta de colores característica del pintor en la mayoría de casos (especialmente en Monet)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Resultados mejorables en las texturas</a:t>
            </a:r>
            <a:r>
              <a:rPr lang="es-ES" sz="2000" i="1" dirty="0">
                <a:solidFill>
                  <a:schemeClr val="bg1"/>
                </a:solidFill>
                <a:latin typeface="Lato" panose="020F0502020204030203"/>
              </a:rPr>
              <a:t> reales</a:t>
            </a: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 en las que se basan los cuadros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Malos resultados con retratos de personas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6257" y="373310"/>
            <a:ext cx="588849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Resultados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:</a:t>
            </a:r>
          </a:p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Cuadro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 a imagen</a:t>
            </a:r>
          </a:p>
        </p:txBody>
      </p:sp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35BE6174-FBCE-44FD-B5E1-11A9C98B36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6396998" y="1530719"/>
            <a:ext cx="1440000" cy="17020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AD6160AA-BC97-43F7-91B5-2CAE3318CE0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6396998" y="3807029"/>
            <a:ext cx="1440000" cy="17020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AFDD9BC0-9BDC-4FA4-8A7C-C8EBF89C79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8308661" y="1530719"/>
            <a:ext cx="1440000" cy="17020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53C7547D-9A9C-4BE8-AD2C-C283E162C5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8308661" y="3807029"/>
            <a:ext cx="1440000" cy="17020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Marcador de posición de imagen 34" descr="Imagen que contiene hecho de madera, tabla, agua, parado&#10;&#10;Descripción generada automáticamente">
            <a:extLst>
              <a:ext uri="{FF2B5EF4-FFF2-40B4-BE49-F238E27FC236}">
                <a16:creationId xmlns:a16="http://schemas.microsoft.com/office/drawing/2014/main" id="{28A392C3-08AB-4779-BCD9-865187148B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" r="7711"/>
          <a:stretch>
            <a:fillRect/>
          </a:stretch>
        </p:blipFill>
        <p:spPr>
          <a:xfrm>
            <a:off x="10220324" y="1530720"/>
            <a:ext cx="1440000" cy="1702005"/>
          </a:xfrm>
        </p:spPr>
      </p:pic>
      <p:pic>
        <p:nvPicPr>
          <p:cNvPr id="33" name="Marcador de posición de imagen 32" descr="Imagen que contiene animal, reptil, tortuga, roca&#10;&#10;Descripción generada automáticamente">
            <a:extLst>
              <a:ext uri="{FF2B5EF4-FFF2-40B4-BE49-F238E27FC236}">
                <a16:creationId xmlns:a16="http://schemas.microsoft.com/office/drawing/2014/main" id="{7E9338E8-06C9-456A-A53F-6931A6AF46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" r="7711"/>
          <a:stretch>
            <a:fillRect/>
          </a:stretch>
        </p:blipFill>
        <p:spPr>
          <a:xfrm>
            <a:off x="10220324" y="3807029"/>
            <a:ext cx="1440000" cy="1702006"/>
          </a:xfrm>
        </p:spPr>
      </p:pic>
    </p:spTree>
    <p:extLst>
      <p:ext uri="{BB962C8B-B14F-4D97-AF65-F5344CB8AC3E}">
        <p14:creationId xmlns:p14="http://schemas.microsoft.com/office/powerpoint/2010/main" val="412012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56258" y="373310"/>
            <a:ext cx="5469042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Resultados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: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Imagen a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cuadro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 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(Monet)</a:t>
            </a:r>
          </a:p>
        </p:txBody>
      </p:sp>
      <p:pic>
        <p:nvPicPr>
          <p:cNvPr id="22" name="Marcador de posición de imagen 23">
            <a:extLst>
              <a:ext uri="{FF2B5EF4-FFF2-40B4-BE49-F238E27FC236}">
                <a16:creationId xmlns:a16="http://schemas.microsoft.com/office/drawing/2014/main" id="{068F0959-D49B-4C90-87A8-89996DFE39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6096000" y="515839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Marcador de posición de imagen 26">
            <a:extLst>
              <a:ext uri="{FF2B5EF4-FFF2-40B4-BE49-F238E27FC236}">
                <a16:creationId xmlns:a16="http://schemas.microsoft.com/office/drawing/2014/main" id="{2AE33BBA-14D1-4262-B1AE-F342FC5FB8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6095999" y="3626192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Marcador de posición de imagen 28">
            <a:extLst>
              <a:ext uri="{FF2B5EF4-FFF2-40B4-BE49-F238E27FC236}">
                <a16:creationId xmlns:a16="http://schemas.microsoft.com/office/drawing/2014/main" id="{ADFB0E3E-46CA-47E0-B74D-319A6791AA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9181441" y="549000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Marcador de posición de imagen 30">
            <a:extLst>
              <a:ext uri="{FF2B5EF4-FFF2-40B4-BE49-F238E27FC236}">
                <a16:creationId xmlns:a16="http://schemas.microsoft.com/office/drawing/2014/main" id="{0B467E17-27A1-48C4-9F94-65710666B2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9181440" y="3626192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19A81FC6-6520-4B9E-8659-C3343903A12F}"/>
              </a:ext>
            </a:extLst>
          </p:cNvPr>
          <p:cNvSpPr txBox="1"/>
          <p:nvPr/>
        </p:nvSpPr>
        <p:spPr>
          <a:xfrm>
            <a:off x="858788" y="2681634"/>
            <a:ext cx="4090717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Es capaz de adquirir la tonalidad azulada propia de Monet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Adquiere la textura de óleo sobre lienzo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No difumina las texturas, ausencia de </a:t>
            </a:r>
            <a:r>
              <a:rPr lang="es-ES" sz="2000" i="1" dirty="0">
                <a:solidFill>
                  <a:schemeClr val="bg1"/>
                </a:solidFill>
                <a:latin typeface="Lato" panose="020F0502020204030203" pitchFamily="34" charset="0"/>
              </a:rPr>
              <a:t>manchas</a:t>
            </a:r>
            <a:endParaRPr lang="es-E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Fallos de iluminación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405647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56258" y="373310"/>
            <a:ext cx="5469042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Resultados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: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Imagen a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cuadro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 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(Cézanne)</a:t>
            </a:r>
          </a:p>
        </p:txBody>
      </p:sp>
      <p:pic>
        <p:nvPicPr>
          <p:cNvPr id="22" name="Marcador de posición de imagen 23">
            <a:extLst>
              <a:ext uri="{FF2B5EF4-FFF2-40B4-BE49-F238E27FC236}">
                <a16:creationId xmlns:a16="http://schemas.microsoft.com/office/drawing/2014/main" id="{068F0959-D49B-4C90-87A8-89996DFE39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6375845" y="549000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Marcador de posición de imagen 26">
            <a:extLst>
              <a:ext uri="{FF2B5EF4-FFF2-40B4-BE49-F238E27FC236}">
                <a16:creationId xmlns:a16="http://schemas.microsoft.com/office/drawing/2014/main" id="{2AE33BBA-14D1-4262-B1AE-F342FC5FB8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6375844" y="3697297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Marcador de posición de imagen 28">
            <a:extLst>
              <a:ext uri="{FF2B5EF4-FFF2-40B4-BE49-F238E27FC236}">
                <a16:creationId xmlns:a16="http://schemas.microsoft.com/office/drawing/2014/main" id="{ADFB0E3E-46CA-47E0-B74D-319A6791AA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9181441" y="531808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Marcador de posición de imagen 30">
            <a:extLst>
              <a:ext uri="{FF2B5EF4-FFF2-40B4-BE49-F238E27FC236}">
                <a16:creationId xmlns:a16="http://schemas.microsoft.com/office/drawing/2014/main" id="{0B467E17-27A1-48C4-9F94-65710666B2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9181441" y="3697297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19A81FC6-6520-4B9E-8659-C3343903A12F}"/>
              </a:ext>
            </a:extLst>
          </p:cNvPr>
          <p:cNvSpPr txBox="1"/>
          <p:nvPr/>
        </p:nvSpPr>
        <p:spPr>
          <a:xfrm>
            <a:off x="856258" y="2983638"/>
            <a:ext cx="3956496" cy="3170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Adquiere muy bien los tonos rojizos: véase los árboles y edificios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Texturas relativamente bien conseguidas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Transmite sensación de desenfoque, algo que no presenta Monet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Fallos de iluminación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540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272642" y="2920786"/>
            <a:ext cx="325557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Introducción</a:t>
            </a:r>
            <a:endParaRPr lang="en-US" sz="4800" b="1" dirty="0">
              <a:solidFill>
                <a:schemeClr val="bg1"/>
              </a:solidFill>
              <a:latin typeface="+mj-lt"/>
              <a:ea typeface="Questrial" charset="0"/>
              <a:cs typeface="Quest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6272642" y="3925955"/>
            <a:ext cx="4581798" cy="21005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Avances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recientes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 IA: GPT3, AlphaGo…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¿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Pueden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 las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máquinas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pensar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¿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Pueden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 las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máquinas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crear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obras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</a:rPr>
              <a:t>arte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latin typeface="Lato" panose="020F0502020204030203" pitchFamily="34" charset="0"/>
            </a:endParaRP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CEBA11FF-017E-4531-BAE8-0980A74B8E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5" r="18665"/>
          <a:stretch/>
        </p:blipFill>
        <p:spPr>
          <a:xfrm>
            <a:off x="0" y="0"/>
            <a:ext cx="5358373" cy="6857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945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56258" y="373310"/>
            <a:ext cx="5469042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Resultados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: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Imagen a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cuadro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 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(Van Gogh)</a:t>
            </a:r>
          </a:p>
        </p:txBody>
      </p:sp>
      <p:pic>
        <p:nvPicPr>
          <p:cNvPr id="22" name="Marcador de posición de imagen 23">
            <a:extLst>
              <a:ext uri="{FF2B5EF4-FFF2-40B4-BE49-F238E27FC236}">
                <a16:creationId xmlns:a16="http://schemas.microsoft.com/office/drawing/2014/main" id="{068F0959-D49B-4C90-87A8-89996DFE39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6375846" y="531808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Marcador de posición de imagen 26">
            <a:extLst>
              <a:ext uri="{FF2B5EF4-FFF2-40B4-BE49-F238E27FC236}">
                <a16:creationId xmlns:a16="http://schemas.microsoft.com/office/drawing/2014/main" id="{2AE33BBA-14D1-4262-B1AE-F342FC5FB8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6375845" y="3651130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Marcador de posición de imagen 28">
            <a:extLst>
              <a:ext uri="{FF2B5EF4-FFF2-40B4-BE49-F238E27FC236}">
                <a16:creationId xmlns:a16="http://schemas.microsoft.com/office/drawing/2014/main" id="{ADFB0E3E-46CA-47E0-B74D-319A6791AA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9181442" y="531808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Marcador de posición de imagen 30">
            <a:extLst>
              <a:ext uri="{FF2B5EF4-FFF2-40B4-BE49-F238E27FC236}">
                <a16:creationId xmlns:a16="http://schemas.microsoft.com/office/drawing/2014/main" id="{0B467E17-27A1-48C4-9F94-65710666B2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7697"/>
          <a:stretch/>
        </p:blipFill>
        <p:spPr>
          <a:xfrm>
            <a:off x="9181440" y="3651130"/>
            <a:ext cx="2436655" cy="28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19A81FC6-6520-4B9E-8659-C3343903A12F}"/>
              </a:ext>
            </a:extLst>
          </p:cNvPr>
          <p:cNvSpPr txBox="1"/>
          <p:nvPr/>
        </p:nvSpPr>
        <p:spPr>
          <a:xfrm>
            <a:off x="858789" y="2681634"/>
            <a:ext cx="4518554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Representa muy bien las tonalidades de Van Gogh: colores amarillentos y chillones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Realiza cambios de texturas con relativa eficacia: véase las nubes, el agua y la camiseta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Sin embargo, no capta las pinceladas bruscas de Van Gogh en los fondos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Fallos de iluminación, si bien no tan visibles como en otros pintores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10887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595120" y="766732"/>
            <a:ext cx="3755167" cy="53245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Ausencia de correlación entre las métricas y la calidad artística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Incompatibilidad de la implementación EnhanceNet con TensorFlow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Entrenamiento de las redes CycleGAN muy costoso, lo que limita la experimentación y el diseño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Dificultad de implementar y depurar la red. Problemas de iluminación y resultados irregulares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Documentación del modelo y de algunas las librerías escasa y/o confusa</a:t>
            </a:r>
            <a:endParaRPr lang="es-ES" sz="24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891" y="2863256"/>
            <a:ext cx="2454133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Problemas</a:t>
            </a:r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 </a:t>
            </a:r>
          </a:p>
          <a:p>
            <a:r>
              <a:rPr lang="en-US" sz="36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encontrados</a:t>
            </a:r>
            <a:endParaRPr lang="en-US" sz="3600" b="1" dirty="0">
              <a:solidFill>
                <a:schemeClr val="bg1"/>
              </a:solidFill>
              <a:latin typeface="+mj-lt"/>
              <a:ea typeface="Questrial" charset="0"/>
              <a:cs typeface="Questrial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r="1697"/>
          <a:stretch/>
        </p:blipFill>
        <p:spPr>
          <a:xfrm>
            <a:off x="8064383" y="1815625"/>
            <a:ext cx="3600000" cy="3726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01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964153" y="2032259"/>
            <a:ext cx="3755167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Inteligencia Artificial como complemento al artista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No dispone de creatividad innata, solo imita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Entrenamiento costoso en recursos, lo que limita su acceso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Centros de cómputo con energías renovables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891" y="2863256"/>
            <a:ext cx="345639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Impacto</a:t>
            </a:r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 social </a:t>
            </a:r>
          </a:p>
          <a:p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y </a:t>
            </a:r>
            <a:r>
              <a:rPr lang="en-US" sz="36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medioambiental</a:t>
            </a:r>
            <a:endParaRPr lang="en-US" sz="3600" b="1" dirty="0">
              <a:solidFill>
                <a:schemeClr val="bg1"/>
              </a:solidFill>
              <a:latin typeface="+mj-lt"/>
              <a:ea typeface="Questrial" charset="0"/>
              <a:cs typeface="Questrial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r="1697"/>
          <a:stretch/>
        </p:blipFill>
        <p:spPr>
          <a:xfrm>
            <a:off x="8064383" y="1815625"/>
            <a:ext cx="3600000" cy="3726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02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964153" y="1690061"/>
            <a:ext cx="3755167" cy="3477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Mejorar la integración del sistema ampliador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Aplicación de escritorio y/o móvil más accesible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Refinar la implementación para solucionar errores de iluminación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Añadir nuevos pintores y/o combinaciones de pintores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Entrenar al sistema con mayor resolución de salida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447" y="3105834"/>
            <a:ext cx="271478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Líneas</a:t>
            </a:r>
            <a:r>
              <a:rPr lang="en-US" sz="3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futuras</a:t>
            </a:r>
            <a:endParaRPr lang="en-US" sz="3600" b="1" dirty="0">
              <a:solidFill>
                <a:schemeClr val="bg1"/>
              </a:solidFill>
              <a:latin typeface="+mj-lt"/>
              <a:ea typeface="Questrial" charset="0"/>
              <a:cs typeface="Questrial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r="1697"/>
          <a:stretch/>
        </p:blipFill>
        <p:spPr>
          <a:xfrm>
            <a:off x="8064383" y="1815625"/>
            <a:ext cx="3600000" cy="3726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83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7167825" y="0"/>
            <a:ext cx="5024175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02087" y="668384"/>
            <a:ext cx="538527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0000500000000000000" pitchFamily="50" charset="0"/>
                <a:ea typeface="Questrial" charset="0"/>
                <a:cs typeface="Questrial" charset="0"/>
              </a:rPr>
              <a:t>Para </a:t>
            </a:r>
            <a:r>
              <a:rPr lang="en-US" sz="4800" b="1" dirty="0" err="1">
                <a:solidFill>
                  <a:schemeClr val="bg1"/>
                </a:solidFill>
                <a:latin typeface="Montserrat" panose="00000500000000000000" pitchFamily="50" charset="0"/>
                <a:ea typeface="Questrial" charset="0"/>
                <a:cs typeface="Questrial" charset="0"/>
              </a:rPr>
              <a:t>terminar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50" charset="0"/>
                <a:ea typeface="Questrial" charset="0"/>
                <a:cs typeface="Questrial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1169202" y="2159376"/>
            <a:ext cx="5251045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Yo no tengo ídolos. Tengo admiración por el trabajo, la dedicación y la competencia.</a:t>
            </a:r>
          </a:p>
          <a:p>
            <a:endParaRPr lang="es-ES" sz="2000" dirty="0">
              <a:solidFill>
                <a:schemeClr val="bg1"/>
              </a:solidFill>
              <a:latin typeface="Lato" panose="020F0502020204030203"/>
            </a:endParaRPr>
          </a:p>
          <a:p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Ayrton Senna da Silva, triple campeón de Fórmula 1</a:t>
            </a:r>
          </a:p>
        </p:txBody>
      </p:sp>
      <p:pic>
        <p:nvPicPr>
          <p:cNvPr id="13" name="Marcador de posición de imagen 4">
            <a:extLst>
              <a:ext uri="{FF2B5EF4-FFF2-40B4-BE49-F238E27FC236}">
                <a16:creationId xmlns:a16="http://schemas.microsoft.com/office/drawing/2014/main" id="{C67E7FCB-894E-41AB-9D09-FE8F14DB2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" r="7668"/>
          <a:stretch/>
        </p:blipFill>
        <p:spPr>
          <a:xfrm>
            <a:off x="2692637" y="4215660"/>
            <a:ext cx="2204174" cy="228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5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76101" y="1240971"/>
            <a:ext cx="7639798" cy="4376058"/>
            <a:chOff x="2007319" y="1438225"/>
            <a:chExt cx="8493749" cy="4865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2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Roboto Light"/>
              </a:endParaRPr>
            </a:p>
          </p:txBody>
        </p:sp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Roboto Light"/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2868793" y="1438225"/>
              <a:ext cx="6838561" cy="466671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Roboto Light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007319" y="6037169"/>
              <a:ext cx="8493749" cy="1549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Roboto Ligh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Roboto Light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096260" y="1733528"/>
              <a:ext cx="6383621" cy="40325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Roboto Ligh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251777" y="1546335"/>
              <a:ext cx="79086" cy="790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/>
          <p:cNvSpPr/>
          <p:nvPr/>
        </p:nvSpPr>
        <p:spPr>
          <a:xfrm>
            <a:off x="3255561" y="1506585"/>
            <a:ext cx="5501349" cy="3627121"/>
          </a:xfrm>
          <a:custGeom>
            <a:avLst/>
            <a:gdLst>
              <a:gd name="connsiteX0" fmla="*/ 0 w 4113434"/>
              <a:gd name="connsiteY0" fmla="*/ 0 h 2948608"/>
              <a:gd name="connsiteX1" fmla="*/ 4113434 w 4113434"/>
              <a:gd name="connsiteY1" fmla="*/ 0 h 2948608"/>
              <a:gd name="connsiteX2" fmla="*/ 3471855 w 4113434"/>
              <a:gd name="connsiteY2" fmla="*/ 2948608 h 2948608"/>
              <a:gd name="connsiteX3" fmla="*/ 0 w 4113434"/>
              <a:gd name="connsiteY3" fmla="*/ 2948608 h 294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3434" h="2948608">
                <a:moveTo>
                  <a:pt x="0" y="0"/>
                </a:moveTo>
                <a:lnTo>
                  <a:pt x="4113434" y="0"/>
                </a:lnTo>
                <a:lnTo>
                  <a:pt x="3471855" y="2948608"/>
                </a:lnTo>
                <a:lnTo>
                  <a:pt x="0" y="2948608"/>
                </a:lnTo>
                <a:close/>
              </a:path>
            </a:pathLst>
          </a:custGeom>
          <a:solidFill>
            <a:srgbClr val="585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79026" y="2554906"/>
            <a:ext cx="4512774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10108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3076273" y="-1"/>
            <a:ext cx="3019727" cy="3229761"/>
          </a:xfrm>
          <a:custGeom>
            <a:avLst/>
            <a:gdLst>
              <a:gd name="connsiteX0" fmla="*/ 733616 w 4440927"/>
              <a:gd name="connsiteY0" fmla="*/ 0 h 4071258"/>
              <a:gd name="connsiteX1" fmla="*/ 4440927 w 4440927"/>
              <a:gd name="connsiteY1" fmla="*/ 0 h 4071258"/>
              <a:gd name="connsiteX2" fmla="*/ 3707311 w 4440927"/>
              <a:gd name="connsiteY2" fmla="*/ 4071258 h 4071258"/>
              <a:gd name="connsiteX3" fmla="*/ 0 w 4440927"/>
              <a:gd name="connsiteY3" fmla="*/ 4071258 h 407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0927" h="4071258">
                <a:moveTo>
                  <a:pt x="733616" y="0"/>
                </a:moveTo>
                <a:lnTo>
                  <a:pt x="4440927" y="0"/>
                </a:lnTo>
                <a:lnTo>
                  <a:pt x="3707311" y="4071258"/>
                </a:lnTo>
                <a:lnTo>
                  <a:pt x="0" y="4071258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2920786"/>
            <a:ext cx="564640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Objetivo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 de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este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 TFG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6095999" y="3933742"/>
            <a:ext cx="5299221" cy="14773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Lato" panose="020F0502020204030203"/>
              </a:rPr>
              <a:t>Implementación de un modelo de Inteligencia Artificial que emule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" panose="020F0502020204030203"/>
              </a:rPr>
              <a:t>Monet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" panose="020F0502020204030203"/>
              </a:rPr>
              <a:t>Van Gogh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" panose="020F0502020204030203"/>
              </a:rPr>
              <a:t>Cézanne</a:t>
            </a:r>
            <a:endParaRPr lang="en-US" sz="1050" dirty="0">
              <a:solidFill>
                <a:schemeClr val="bg1"/>
              </a:solidFill>
              <a:latin typeface="Lato" panose="020F0502020204030203"/>
            </a:endParaRP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CEBA11FF-017E-4531-BAE8-0980A74B8E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3" r="10933"/>
          <a:stretch/>
        </p:blipFill>
        <p:spPr>
          <a:xfrm>
            <a:off x="2" y="3229761"/>
            <a:ext cx="3076270" cy="36282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62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3076273" y="-1"/>
            <a:ext cx="3019727" cy="3229761"/>
          </a:xfrm>
          <a:custGeom>
            <a:avLst/>
            <a:gdLst>
              <a:gd name="connsiteX0" fmla="*/ 733616 w 4440927"/>
              <a:gd name="connsiteY0" fmla="*/ 0 h 4071258"/>
              <a:gd name="connsiteX1" fmla="*/ 4440927 w 4440927"/>
              <a:gd name="connsiteY1" fmla="*/ 0 h 4071258"/>
              <a:gd name="connsiteX2" fmla="*/ 3707311 w 4440927"/>
              <a:gd name="connsiteY2" fmla="*/ 4071258 h 4071258"/>
              <a:gd name="connsiteX3" fmla="*/ 0 w 4440927"/>
              <a:gd name="connsiteY3" fmla="*/ 4071258 h 407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0927" h="4071258">
                <a:moveTo>
                  <a:pt x="733616" y="0"/>
                </a:moveTo>
                <a:lnTo>
                  <a:pt x="4440927" y="0"/>
                </a:lnTo>
                <a:lnTo>
                  <a:pt x="3707311" y="4071258"/>
                </a:lnTo>
                <a:lnTo>
                  <a:pt x="0" y="4071258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2920786"/>
            <a:ext cx="564640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Impresionismo</a:t>
            </a:r>
            <a:endParaRPr lang="en-US" sz="4800" b="1" dirty="0">
              <a:solidFill>
                <a:schemeClr val="bg1"/>
              </a:solidFill>
              <a:latin typeface="+mj-lt"/>
              <a:ea typeface="Questrial" charset="0"/>
              <a:cs typeface="Quest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6096000" y="3933742"/>
            <a:ext cx="4667076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" panose="020F0502020204030203"/>
              </a:rPr>
              <a:t>Movimiento artístico del siglo XIX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" panose="020F0502020204030203"/>
              </a:rPr>
              <a:t>Muestra lo continuo, lo indefinido, el cambio perpetuo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" panose="020F0502020204030203"/>
              </a:rPr>
              <a:t>Formas imprecisas, pinceladas gruesas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" panose="020F0502020204030203"/>
              </a:rPr>
              <a:t>Experimentación con la luz y el color (paletas de varios colores)</a:t>
            </a: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CEBA11FF-017E-4531-BAE8-0980A74B8E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r="15429"/>
          <a:stretch/>
        </p:blipFill>
        <p:spPr>
          <a:xfrm>
            <a:off x="2" y="3229761"/>
            <a:ext cx="3076270" cy="36282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736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7248919" y="0"/>
            <a:ext cx="4943081" cy="6858000"/>
          </a:xfrm>
          <a:prstGeom prst="parallelogram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97036" y="559362"/>
            <a:ext cx="538527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0000500000000000000" pitchFamily="50" charset="0"/>
                <a:ea typeface="Questrial" charset="0"/>
                <a:cs typeface="Questrial" charset="0"/>
              </a:rPr>
              <a:t>Claude Monet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2064151" y="1997839"/>
            <a:ext cx="5251045" cy="3170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Claude Monet (1840-1926), pintor francés, fue la figura clave del movimiento impresionista</a:t>
            </a:r>
          </a:p>
          <a:p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Innovó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el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tratamiento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de la luz y del color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Tonos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azulados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Pinceladas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texturas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suaves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Captaba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el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instante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utilizando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Lato" panose="020F0502020204030203" pitchFamily="34" charset="0"/>
              </a:rPr>
              <a:t>manchas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Pintura al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aire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libre</a:t>
            </a:r>
          </a:p>
        </p:txBody>
      </p:sp>
      <p:pic>
        <p:nvPicPr>
          <p:cNvPr id="6" name="Marcador de posición de imagen 5" descr="Imagen que contiene edificio, persona, hombre, parado&#10;&#10;Descripción generada automáticamente">
            <a:extLst>
              <a:ext uri="{FF2B5EF4-FFF2-40B4-BE49-F238E27FC236}">
                <a16:creationId xmlns:a16="http://schemas.microsoft.com/office/drawing/2014/main" id="{FB7E9FBA-744C-4419-8117-3E9CC2E1A6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>
          <a:xfrm>
            <a:off x="0" y="3598926"/>
            <a:ext cx="1997036" cy="32590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8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7248919" y="0"/>
            <a:ext cx="4943081" cy="6858000"/>
          </a:xfrm>
          <a:prstGeom prst="parallelogram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97036" y="559362"/>
            <a:ext cx="538527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Paul Cézanne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2131267" y="1949721"/>
            <a:ext cx="5251045" cy="3477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Paul Cézanne (1839-1906), pintor francés. Pintor ignorado en vida, tomó un camino personal.</a:t>
            </a:r>
          </a:p>
          <a:p>
            <a:endParaRPr lang="es-ES" sz="2000" dirty="0">
              <a:solidFill>
                <a:schemeClr val="bg1"/>
              </a:solidFill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Intentó aunar el orden, la expresión personal y el naturalismo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Formas simples y planos de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Representación simultánea de lo que el ojo observa y una abstracción de la observación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Influyó a los cubistas (Picasso)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B7E9FBA-744C-4419-8117-3E9CC2E1A6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9" r="12739"/>
          <a:stretch/>
        </p:blipFill>
        <p:spPr>
          <a:xfrm>
            <a:off x="0" y="3598926"/>
            <a:ext cx="1997036" cy="32590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38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7248919" y="0"/>
            <a:ext cx="4943081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97036" y="559362"/>
            <a:ext cx="538527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0000500000000000000" pitchFamily="50" charset="0"/>
                <a:ea typeface="Questrial" charset="0"/>
                <a:cs typeface="Questrial" charset="0"/>
              </a:rPr>
              <a:t>Vincent Van Gogh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2064151" y="2167765"/>
            <a:ext cx="5251045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Vincent Van Gogh (1853-1890), pintor holandés, pintó más de 900 cuadros y 1600 dibujos.</a:t>
            </a:r>
          </a:p>
          <a:p>
            <a:endParaRPr lang="es-ES" sz="2000" dirty="0">
              <a:solidFill>
                <a:schemeClr val="bg1"/>
              </a:solidFill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Pintura atemporal, pinceladas bruscas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Colores chillones (especialmente amarillos) y vivos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Abandono del naturalismo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Lato" panose="020F0502020204030203"/>
              </a:rPr>
              <a:t>Formas que parecen moverse o caerse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B7E9FBA-744C-4419-8117-3E9CC2E1A6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11990"/>
          <a:stretch/>
        </p:blipFill>
        <p:spPr>
          <a:xfrm>
            <a:off x="0" y="3598926"/>
            <a:ext cx="1997036" cy="32590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83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889758" y="2121328"/>
            <a:ext cx="3800498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Conversión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de un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dominio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otro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</a:p>
          <a:p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Principalmente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usan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dos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técnicas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Neural Style Transfer: 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</a:rPr>
              <a:t>Aprende el estilo de una sola imagen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Cycle GAN: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Aprende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el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estilo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de un conjunto de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imágenes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9758" y="663488"/>
            <a:ext cx="343273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Style Transfer</a:t>
            </a: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E27B240-22A9-4465-8C8A-625A6D4555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6516" y="2121328"/>
            <a:ext cx="2700000" cy="27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Marcador de posición de imagen 3" descr="Imagen que contiene pasto, exterior, hombre, parado&#10;&#10;Descripción generada automáticamente">
            <a:extLst>
              <a:ext uri="{FF2B5EF4-FFF2-40B4-BE49-F238E27FC236}">
                <a16:creationId xmlns:a16="http://schemas.microsoft.com/office/drawing/2014/main" id="{FA2D202F-D2E4-4AA0-9625-024E70701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r="9896"/>
          <a:stretch>
            <a:fillRect/>
          </a:stretch>
        </p:blipFill>
        <p:spPr>
          <a:xfrm>
            <a:off x="5348386" y="2121328"/>
            <a:ext cx="2700000" cy="2700000"/>
          </a:xfrm>
          <a:custGeom>
            <a:avLst/>
            <a:gdLst>
              <a:gd name="connsiteX0" fmla="*/ 0 w 4780342"/>
              <a:gd name="connsiteY0" fmla="*/ 0 h 4780342"/>
              <a:gd name="connsiteX1" fmla="*/ 4780342 w 4780342"/>
              <a:gd name="connsiteY1" fmla="*/ 0 h 4780342"/>
              <a:gd name="connsiteX2" fmla="*/ 4780342 w 4780342"/>
              <a:gd name="connsiteY2" fmla="*/ 4780342 h 4780342"/>
              <a:gd name="connsiteX3" fmla="*/ 0 w 4780342"/>
              <a:gd name="connsiteY3" fmla="*/ 4780342 h 478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2" h="4780342">
                <a:moveTo>
                  <a:pt x="0" y="0"/>
                </a:moveTo>
                <a:lnTo>
                  <a:pt x="4780342" y="0"/>
                </a:lnTo>
                <a:lnTo>
                  <a:pt x="4780342" y="4780342"/>
                </a:lnTo>
                <a:lnTo>
                  <a:pt x="0" y="478034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13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896FBE-53F2-44C0-B003-46F42F6F6D6E}"/>
              </a:ext>
            </a:extLst>
          </p:cNvPr>
          <p:cNvSpPr txBox="1"/>
          <p:nvPr/>
        </p:nvSpPr>
        <p:spPr>
          <a:xfrm>
            <a:off x="3737839" y="2134931"/>
            <a:ext cx="3755167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Modelo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del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año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2014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Dos redes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neuronales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enfrentadas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generador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 y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discriminador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Usadas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crear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p.ej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StyleGAN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Complicadas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entrenar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equilibrio</a:t>
            </a: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</a:rPr>
              <a:t> de Nash entre </a:t>
            </a:r>
            <a:r>
              <a:rPr lang="en-US" sz="2000" dirty="0" err="1">
                <a:solidFill>
                  <a:schemeClr val="bg1"/>
                </a:solidFill>
                <a:latin typeface="Lato" panose="020F0502020204030203" pitchFamily="34" charset="0"/>
              </a:rPr>
              <a:t>otros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043" y="2274838"/>
            <a:ext cx="3005503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Generative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Adversarial </a:t>
            </a:r>
          </a:p>
          <a:p>
            <a:r>
              <a:rPr lang="en-US" sz="4800" b="1" dirty="0">
                <a:solidFill>
                  <a:schemeClr val="bg1"/>
                </a:solidFill>
                <a:latin typeface="+mj-lt"/>
                <a:ea typeface="Questrial" charset="0"/>
                <a:cs typeface="Questrial" charset="0"/>
              </a:rPr>
              <a:t>Networks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DDCBEA7-D57D-4D2F-97A7-3A8FA847C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463"/>
          <a:stretch/>
        </p:blipFill>
        <p:spPr>
          <a:xfrm>
            <a:off x="7987957" y="1104954"/>
            <a:ext cx="3600000" cy="20599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Marcador de posición de imagen 4">
            <a:extLst>
              <a:ext uri="{FF2B5EF4-FFF2-40B4-BE49-F238E27FC236}">
                <a16:creationId xmlns:a16="http://schemas.microsoft.com/office/drawing/2014/main" id="{7579B444-F996-4103-9BD3-BF74FBDB8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" b="2348"/>
          <a:stretch/>
        </p:blipFill>
        <p:spPr>
          <a:xfrm>
            <a:off x="7987957" y="3693093"/>
            <a:ext cx="3600000" cy="2059953"/>
          </a:xfrm>
          <a:custGeom>
            <a:avLst/>
            <a:gdLst>
              <a:gd name="connsiteX0" fmla="*/ 0 w 6358759"/>
              <a:gd name="connsiteY0" fmla="*/ 0 h 5722883"/>
              <a:gd name="connsiteX1" fmla="*/ 6358759 w 6358759"/>
              <a:gd name="connsiteY1" fmla="*/ 0 h 5722883"/>
              <a:gd name="connsiteX2" fmla="*/ 6358759 w 6358759"/>
              <a:gd name="connsiteY2" fmla="*/ 5722883 h 5722883"/>
              <a:gd name="connsiteX3" fmla="*/ 0 w 6358759"/>
              <a:gd name="connsiteY3" fmla="*/ 5722883 h 572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8759" h="5722883">
                <a:moveTo>
                  <a:pt x="0" y="0"/>
                </a:moveTo>
                <a:lnTo>
                  <a:pt x="6358759" y="0"/>
                </a:lnTo>
                <a:lnTo>
                  <a:pt x="6358759" y="5722883"/>
                </a:lnTo>
                <a:lnTo>
                  <a:pt x="0" y="5722883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99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870</Words>
  <Application>Microsoft Office PowerPoint</Application>
  <PresentationFormat>Panorámica</PresentationFormat>
  <Paragraphs>154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Lato</vt:lpstr>
      <vt:lpstr>Montserrat</vt:lpstr>
      <vt:lpstr>Roboto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vm.dominguez@alumnos.upm.es</dc:creator>
  <cp:lastModifiedBy>vm.dominguez@alumnos.upm.es</cp:lastModifiedBy>
  <cp:revision>49</cp:revision>
  <dcterms:created xsi:type="dcterms:W3CDTF">2020-10-29T15:40:19Z</dcterms:created>
  <dcterms:modified xsi:type="dcterms:W3CDTF">2020-10-30T16:43:37Z</dcterms:modified>
</cp:coreProperties>
</file>